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0" r:id="rId4"/>
    <p:sldId id="261" r:id="rId5"/>
    <p:sldId id="262"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639780AE-BAD5-4370-A3B4-FFE50460D2CA}" type="datetimeFigureOut">
              <a:rPr lang="en-US" smtClean="0"/>
              <a:t>11/17/2016</a:t>
            </a:fld>
            <a:endParaRPr lang="en-US"/>
          </a:p>
        </p:txBody>
      </p:sp>
      <p:sp>
        <p:nvSpPr>
          <p:cNvPr id="16" name="Slide Number Placeholder 15"/>
          <p:cNvSpPr>
            <a:spLocks noGrp="1"/>
          </p:cNvSpPr>
          <p:nvPr>
            <p:ph type="sldNum" sz="quarter" idx="11"/>
          </p:nvPr>
        </p:nvSpPr>
        <p:spPr/>
        <p:txBody>
          <a:bodyPr/>
          <a:lstStyle/>
          <a:p>
            <a:fld id="{44EABB17-FE44-4B04-BE24-0176196A0D6B}"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9780AE-BAD5-4370-A3B4-FFE50460D2CA}"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EABB17-FE44-4B04-BE24-0176196A0D6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9780AE-BAD5-4370-A3B4-FFE50460D2CA}"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EABB17-FE44-4B04-BE24-0176196A0D6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639780AE-BAD5-4370-A3B4-FFE50460D2CA}" type="datetimeFigureOut">
              <a:rPr lang="en-US" smtClean="0"/>
              <a:t>11/17/2016</a:t>
            </a:fld>
            <a:endParaRPr lang="en-US"/>
          </a:p>
        </p:txBody>
      </p:sp>
      <p:sp>
        <p:nvSpPr>
          <p:cNvPr id="15" name="Slide Number Placeholder 14"/>
          <p:cNvSpPr>
            <a:spLocks noGrp="1"/>
          </p:cNvSpPr>
          <p:nvPr>
            <p:ph type="sldNum" sz="quarter" idx="15"/>
          </p:nvPr>
        </p:nvSpPr>
        <p:spPr/>
        <p:txBody>
          <a:bodyPr/>
          <a:lstStyle>
            <a:lvl1pPr algn="ctr">
              <a:defRPr/>
            </a:lvl1pPr>
          </a:lstStyle>
          <a:p>
            <a:fld id="{44EABB17-FE44-4B04-BE24-0176196A0D6B}"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9780AE-BAD5-4370-A3B4-FFE50460D2CA}"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EABB17-FE44-4B04-BE24-0176196A0D6B}"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39780AE-BAD5-4370-A3B4-FFE50460D2CA}"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EABB17-FE44-4B04-BE24-0176196A0D6B}"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44EABB17-FE44-4B04-BE24-0176196A0D6B}"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639780AE-BAD5-4370-A3B4-FFE50460D2CA}" type="datetimeFigureOut">
              <a:rPr lang="en-US" smtClean="0"/>
              <a:t>11/17/2016</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39780AE-BAD5-4370-A3B4-FFE50460D2CA}" type="datetimeFigureOut">
              <a:rPr lang="en-US" smtClean="0"/>
              <a:t>11/17/2016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EABB17-FE44-4B04-BE24-0176196A0D6B}"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780AE-BAD5-4370-A3B4-FFE50460D2CA}" type="datetimeFigureOut">
              <a:rPr lang="en-US" smtClean="0"/>
              <a:t>11/17/2016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EABB17-FE44-4B04-BE24-0176196A0D6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639780AE-BAD5-4370-A3B4-FFE50460D2CA}" type="datetimeFigureOut">
              <a:rPr lang="en-US" smtClean="0"/>
              <a:t>11/17/2016</a:t>
            </a:fld>
            <a:endParaRPr lang="en-US"/>
          </a:p>
        </p:txBody>
      </p:sp>
      <p:sp>
        <p:nvSpPr>
          <p:cNvPr id="9" name="Slide Number Placeholder 8"/>
          <p:cNvSpPr>
            <a:spLocks noGrp="1"/>
          </p:cNvSpPr>
          <p:nvPr>
            <p:ph type="sldNum" sz="quarter" idx="15"/>
          </p:nvPr>
        </p:nvSpPr>
        <p:spPr/>
        <p:txBody>
          <a:bodyPr/>
          <a:lstStyle/>
          <a:p>
            <a:fld id="{44EABB17-FE44-4B04-BE24-0176196A0D6B}"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639780AE-BAD5-4370-A3B4-FFE50460D2CA}" type="datetimeFigureOut">
              <a:rPr lang="en-US" smtClean="0"/>
              <a:t>11/17/2016</a:t>
            </a:fld>
            <a:endParaRPr lang="en-US"/>
          </a:p>
        </p:txBody>
      </p:sp>
      <p:sp>
        <p:nvSpPr>
          <p:cNvPr id="9" name="Slide Number Placeholder 8"/>
          <p:cNvSpPr>
            <a:spLocks noGrp="1"/>
          </p:cNvSpPr>
          <p:nvPr>
            <p:ph type="sldNum" sz="quarter" idx="11"/>
          </p:nvPr>
        </p:nvSpPr>
        <p:spPr/>
        <p:txBody>
          <a:bodyPr/>
          <a:lstStyle/>
          <a:p>
            <a:fld id="{44EABB17-FE44-4B04-BE24-0176196A0D6B}"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639780AE-BAD5-4370-A3B4-FFE50460D2CA}" type="datetimeFigureOut">
              <a:rPr lang="en-US" smtClean="0"/>
              <a:t>11/17/2016</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4EABB17-FE44-4B04-BE24-0176196A0D6B}"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r.wikipedia.org/wiki/%D0%9F%D0%BE%D0%B1%D1%80%D0%B0%D1%82%D0%B8%D0%BC%D1%81%D1%82%D0%B2%D0%BE" TargetMode="External"/><Relationship Id="rId2" Type="http://schemas.openxmlformats.org/officeDocument/2006/relationships/hyperlink" Target="https://sr.wikipedia.org/wiki/%D0%A5%D0%B0%D1%80%D0%B0%D0%BC%D0%B1%D0%B0%D1%88%D0%B0"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sr.wikipedia.org/wiki/%D0%A2%D1%83%D1%80%D1%86%D0%B8" TargetMode="External"/><Relationship Id="rId2" Type="http://schemas.openxmlformats.org/officeDocument/2006/relationships/hyperlink" Target="https://sr.wikipedia.org/wiki/%D0%A1%D1%80%D0%B1%D0%B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sr.wikipedia.org/w/index.php?title=%D0%A0%D0%B0%D1%98%D0%B0&amp;action=edit&amp;redlink=1" TargetMode="External"/><Relationship Id="rId2" Type="http://schemas.openxmlformats.org/officeDocument/2006/relationships/hyperlink" Target="https://sr.wikipedia.org/wiki/%D0%9A%D0%BE%D0%B4%D0%B5%D0%BA%D1%8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r.wikipedia.org/wiki/%D0%9F%D1%80%D0%BE%D0%BB%D0%B5%D1%9B%D0%B5" TargetMode="External"/><Relationship Id="rId2" Type="http://schemas.openxmlformats.org/officeDocument/2006/relationships/hyperlink" Target="https://sr.wikipedia.org/wiki/%D0%82%D1%83%D1%80%D1%92%D0%B5%D0%B2%D0%B4%D0%B0%D0%BD" TargetMode="External"/><Relationship Id="rId1" Type="http://schemas.openxmlformats.org/officeDocument/2006/relationships/slideLayout" Target="../slideLayouts/slideLayout8.xml"/><Relationship Id="rId6" Type="http://schemas.openxmlformats.org/officeDocument/2006/relationships/image" Target="../media/image6.jpeg"/><Relationship Id="rId5" Type="http://schemas.openxmlformats.org/officeDocument/2006/relationships/hyperlink" Target="https://sr.wikipedia.org/wiki/%D0%88%D0%B5%D1%81%D0%B5%D0%BD" TargetMode="External"/><Relationship Id="rId4" Type="http://schemas.openxmlformats.org/officeDocument/2006/relationships/hyperlink" Target="https://sr.wikipedia.org/wiki/%D0%9C%D0%B8%D1%82%D1%80%D0%BE%D0%B2%D0%B4%D0%B0%D0%B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p:txBody>
      </p:sp>
      <p:sp>
        <p:nvSpPr>
          <p:cNvPr id="2" name="Title 1"/>
          <p:cNvSpPr>
            <a:spLocks noGrp="1"/>
          </p:cNvSpPr>
          <p:nvPr>
            <p:ph type="ctrTitle"/>
          </p:nvPr>
        </p:nvSpPr>
        <p:spPr>
          <a:xfrm>
            <a:off x="418305" y="188640"/>
            <a:ext cx="8305800" cy="2341240"/>
          </a:xfrm>
        </p:spPr>
        <p:txBody>
          <a:bodyPr/>
          <a:lstStyle/>
          <a:p>
            <a:endParaRPr lang="en-US" dirty="0"/>
          </a:p>
        </p:txBody>
      </p:sp>
      <p:pic>
        <p:nvPicPr>
          <p:cNvPr id="1026" name="Picture 2" descr="C:\Users\ucenik2.DS\Desktop\Hajduc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31" y="404664"/>
            <a:ext cx="8712968" cy="5976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9808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429000"/>
            <a:ext cx="8229600" cy="1219200"/>
          </a:xfrm>
        </p:spPr>
        <p:txBody>
          <a:bodyPr>
            <a:normAutofit fontScale="90000"/>
          </a:bodyPr>
          <a:lstStyle/>
          <a:p>
            <a:r>
              <a:rPr lang="sr-Cyrl-RS" sz="2400" dirty="0">
                <a:solidFill>
                  <a:srgbClr val="252525"/>
                </a:solidFill>
                <a:effectLst/>
                <a:latin typeface="Arial"/>
              </a:rPr>
              <a:t>Хајдуци су се одметали у шуме, одакле су нападали Турке и узимали плен. Били су организовани у хајдучке дружине, на чијем челу се налазио </a:t>
            </a:r>
            <a:r>
              <a:rPr lang="sr-Cyrl-RS" sz="2400" dirty="0">
                <a:solidFill>
                  <a:srgbClr val="0B0080"/>
                </a:solidFill>
                <a:effectLst/>
                <a:latin typeface="Arial"/>
                <a:hlinkClick r:id="rId2" tooltip="Харамбаша"/>
              </a:rPr>
              <a:t>харамбаша</a:t>
            </a:r>
            <a:r>
              <a:rPr lang="sr-Cyrl-RS" sz="2400" dirty="0">
                <a:solidFill>
                  <a:srgbClr val="252525"/>
                </a:solidFill>
                <a:effectLst/>
                <a:latin typeface="Arial"/>
              </a:rPr>
              <a:t> (</a:t>
            </a:r>
            <a:r>
              <a:rPr lang="sr-Cyrl-RS" sz="2400" i="1" dirty="0">
                <a:solidFill>
                  <a:srgbClr val="252525"/>
                </a:solidFill>
                <a:effectLst/>
                <a:latin typeface="Arial"/>
              </a:rPr>
              <a:t>арамбаша</a:t>
            </a:r>
            <a:r>
              <a:rPr lang="sr-Cyrl-RS" sz="2400" dirty="0">
                <a:solidFill>
                  <a:srgbClr val="252525"/>
                </a:solidFill>
                <a:effectLst/>
                <a:latin typeface="Arial"/>
              </a:rPr>
              <a:t>), који је носио скупоцјеније одијело и најчешће је биран због своје старости или умјештва. Хајдучки покрет назива се хајдучијом или хајдуковањем. Међу хајдуцима је била честа појава </a:t>
            </a:r>
            <a:r>
              <a:rPr lang="sr-Cyrl-RS" sz="2400" dirty="0">
                <a:solidFill>
                  <a:srgbClr val="0B0080"/>
                </a:solidFill>
                <a:effectLst/>
                <a:latin typeface="Arial"/>
                <a:hlinkClick r:id="rId3" tooltip="Побратимство"/>
              </a:rPr>
              <a:t>братимљења</a:t>
            </a:r>
            <a:r>
              <a:rPr lang="sr-Cyrl-RS" sz="2400" dirty="0">
                <a:solidFill>
                  <a:srgbClr val="252525"/>
                </a:solidFill>
                <a:effectLst/>
                <a:latin typeface="Arial"/>
              </a:rPr>
              <a:t>.</a:t>
            </a:r>
            <a:endParaRPr lang="en-US" sz="2400" dirty="0"/>
          </a:p>
        </p:txBody>
      </p:sp>
    </p:spTree>
    <p:extLst>
      <p:ext uri="{BB962C8B-B14F-4D97-AF65-F5344CB8AC3E}">
        <p14:creationId xmlns:p14="http://schemas.microsoft.com/office/powerpoint/2010/main" val="25973093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u-RU" dirty="0">
                <a:hlinkClick r:id="rId2" tooltip="Срби"/>
              </a:rPr>
              <a:t>Срби</a:t>
            </a:r>
            <a:r>
              <a:rPr lang="ru-RU" dirty="0"/>
              <a:t> су се одметали у хајдуке из различитих разлога. Кад би неко био оптужен за нешто и притом био позван на суд, ако не би смио да се појави на суду притом се одметнувши у шуме, често се придруживао хајдучким дружинама. Неки су били узети на зуб од Турака па су се од страха одметали да их не би убили, а неки су се похајдучили чисто да би носили оружје и лијепу одјећу, јер су </a:t>
            </a:r>
            <a:r>
              <a:rPr lang="ru-RU" dirty="0">
                <a:hlinkClick r:id="rId3" tooltip="Турци"/>
              </a:rPr>
              <a:t>Турци</a:t>
            </a:r>
            <a:r>
              <a:rPr lang="ru-RU" dirty="0"/>
              <a:t> Србима забрањивали и једно и друго.</a:t>
            </a:r>
            <a:endParaRPr lang="en-US" dirty="0"/>
          </a:p>
        </p:txBody>
      </p:sp>
      <p:sp>
        <p:nvSpPr>
          <p:cNvPr id="3" name="Title 2"/>
          <p:cNvSpPr>
            <a:spLocks noGrp="1"/>
          </p:cNvSpPr>
          <p:nvPr>
            <p:ph type="title"/>
          </p:nvPr>
        </p:nvSpPr>
        <p:spPr/>
        <p:txBody>
          <a:bodyPr>
            <a:normAutofit fontScale="90000"/>
          </a:bodyPr>
          <a:lstStyle/>
          <a:p>
            <a:r>
              <a:rPr lang="sr-Cyrl-RS" dirty="0">
                <a:effectLst/>
              </a:rPr>
              <a:t>Постанак хајдука</a:t>
            </a:r>
            <a:br>
              <a:rPr lang="sr-Cyrl-RS" dirty="0">
                <a:effectLst/>
              </a:rPr>
            </a:br>
            <a:endParaRPr lang="en-US" dirty="0"/>
          </a:p>
        </p:txBody>
      </p:sp>
    </p:spTree>
    <p:extLst>
      <p:ext uri="{BB962C8B-B14F-4D97-AF65-F5344CB8AC3E}">
        <p14:creationId xmlns:p14="http://schemas.microsoft.com/office/powerpoint/2010/main" val="40528394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sr-Cyrl-RS" dirty="0" smtClean="0"/>
              <a:t>Старина Новак </a:t>
            </a:r>
            <a:endParaRPr lang="en-US" dirty="0"/>
          </a:p>
        </p:txBody>
      </p:sp>
      <p:sp>
        <p:nvSpPr>
          <p:cNvPr id="3" name="Content Placeholder 2"/>
          <p:cNvSpPr>
            <a:spLocks noGrp="1"/>
          </p:cNvSpPr>
          <p:nvPr>
            <p:ph sz="half" idx="2"/>
          </p:nvPr>
        </p:nvSpPr>
        <p:spPr/>
        <p:txBody>
          <a:bodyPr/>
          <a:lstStyle/>
          <a:p>
            <a:endParaRPr lang="en-US" dirty="0"/>
          </a:p>
        </p:txBody>
      </p:sp>
      <p:sp>
        <p:nvSpPr>
          <p:cNvPr id="4" name="Content Placeholder 3"/>
          <p:cNvSpPr>
            <a:spLocks noGrp="1"/>
          </p:cNvSpPr>
          <p:nvPr>
            <p:ph sz="quarter" idx="4"/>
          </p:nvPr>
        </p:nvSpPr>
        <p:spPr/>
        <p:txBody>
          <a:bodyPr/>
          <a:lstStyle/>
          <a:p>
            <a:endParaRPr lang="en-US" dirty="0"/>
          </a:p>
        </p:txBody>
      </p:sp>
      <p:sp>
        <p:nvSpPr>
          <p:cNvPr id="5" name="Title 4"/>
          <p:cNvSpPr>
            <a:spLocks noGrp="1"/>
          </p:cNvSpPr>
          <p:nvPr>
            <p:ph type="title"/>
          </p:nvPr>
        </p:nvSpPr>
        <p:spPr/>
        <p:txBody>
          <a:bodyPr/>
          <a:lstStyle/>
          <a:p>
            <a:r>
              <a:rPr lang="sr-Cyrl-RS" dirty="0" smtClean="0"/>
              <a:t>ЗНАЧАЈНИ ХАЈДУЦИ</a:t>
            </a:r>
            <a:endParaRPr lang="en-US" dirty="0"/>
          </a:p>
        </p:txBody>
      </p:sp>
      <p:sp>
        <p:nvSpPr>
          <p:cNvPr id="6" name="Text Placeholder 5"/>
          <p:cNvSpPr>
            <a:spLocks noGrp="1"/>
          </p:cNvSpPr>
          <p:nvPr>
            <p:ph type="body" idx="3"/>
          </p:nvPr>
        </p:nvSpPr>
        <p:spPr/>
        <p:txBody>
          <a:bodyPr/>
          <a:lstStyle/>
          <a:p>
            <a:r>
              <a:rPr lang="sr-Cyrl-RS" dirty="0" smtClean="0"/>
              <a:t>Бајо Пивљанин</a:t>
            </a:r>
            <a:endParaRPr lang="en-US" dirty="0"/>
          </a:p>
        </p:txBody>
      </p:sp>
      <p:pic>
        <p:nvPicPr>
          <p:cNvPr id="2050" name="Picture 2" descr="C:\Users\ucenik2.DS\Desktop\Bajo_Pivljanin_ubija_Turčin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2204864"/>
            <a:ext cx="4032448" cy="38884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ucenik2.DS\Desktop\rep-carapi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147" y="2204864"/>
            <a:ext cx="3871829" cy="3888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4444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ru-RU" sz="2000" dirty="0">
                <a:hlinkClick r:id="rId2" tooltip="Кодекс"/>
              </a:rPr>
              <a:t>Кодекс</a:t>
            </a:r>
            <a:r>
              <a:rPr lang="ru-RU" sz="2000" dirty="0"/>
              <a:t> хајдука је био такав да је било строго забрањено и сматрало се нечасним напасти и опљачкати сиромашног човека, осим ако је у питању добро оружје. Насупрот томе, уобичајена радња је била опљачкати богатог човека, нарочито трговце на путу. Такође „прави хајдук“ никад неће убити човека да би учинио зло, него обично из освете. У старијим временима су хајдуци нападали и царска кола кад превозе новац и злато, али су касније престали јер је обично </a:t>
            </a:r>
            <a:r>
              <a:rPr lang="ru-RU" sz="2000" dirty="0">
                <a:hlinkClick r:id="rId3" tooltip="Раја (страница не постоји)"/>
              </a:rPr>
              <a:t>раја</a:t>
            </a:r>
            <a:r>
              <a:rPr lang="ru-RU" sz="2000" dirty="0"/>
              <a:t> плаћала те дугове и због тога страдала. Ако би напали богатог човјека и не би нашли новца, знали су отимати брата или жену дотичне особе па их држати док не плате уцјену.</a:t>
            </a:r>
            <a:endParaRPr lang="en-US" sz="2000" dirty="0"/>
          </a:p>
        </p:txBody>
      </p:sp>
      <p:sp>
        <p:nvSpPr>
          <p:cNvPr id="3" name="Title 2"/>
          <p:cNvSpPr>
            <a:spLocks noGrp="1"/>
          </p:cNvSpPr>
          <p:nvPr>
            <p:ph type="title"/>
          </p:nvPr>
        </p:nvSpPr>
        <p:spPr/>
        <p:txBody>
          <a:bodyPr>
            <a:normAutofit fontScale="90000"/>
          </a:bodyPr>
          <a:lstStyle/>
          <a:p>
            <a:r>
              <a:rPr lang="sr-Cyrl-RS" dirty="0">
                <a:effectLst/>
              </a:rPr>
              <a:t>Улога хајдука</a:t>
            </a:r>
            <a:br>
              <a:rPr lang="sr-Cyrl-RS" dirty="0">
                <a:effectLst/>
              </a:rPr>
            </a:br>
            <a:endParaRPr lang="en-US" dirty="0"/>
          </a:p>
        </p:txBody>
      </p:sp>
    </p:spTree>
    <p:extLst>
      <p:ext uri="{BB962C8B-B14F-4D97-AF65-F5344CB8AC3E}">
        <p14:creationId xmlns:p14="http://schemas.microsoft.com/office/powerpoint/2010/main" val="552683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lstStyle/>
          <a:p>
            <a:endParaRPr lang="en-US" dirty="0"/>
          </a:p>
        </p:txBody>
      </p:sp>
      <p:sp>
        <p:nvSpPr>
          <p:cNvPr id="3" name="Text Placeholder 2"/>
          <p:cNvSpPr>
            <a:spLocks noGrp="1"/>
          </p:cNvSpPr>
          <p:nvPr>
            <p:ph type="body" idx="2"/>
          </p:nvPr>
        </p:nvSpPr>
        <p:spPr>
          <a:xfrm>
            <a:off x="6732240" y="1268760"/>
            <a:ext cx="1984248" cy="5029944"/>
          </a:xfrm>
        </p:spPr>
        <p:txBody>
          <a:bodyPr>
            <a:normAutofit/>
          </a:bodyPr>
          <a:lstStyle/>
          <a:p>
            <a:r>
              <a:rPr lang="ru-RU" sz="1100" dirty="0"/>
              <a:t>Према народном предању, празник </a:t>
            </a:r>
            <a:r>
              <a:rPr lang="ru-RU" sz="1100" dirty="0">
                <a:hlinkClick r:id="rId2" tooltip="Ђурђевдан"/>
              </a:rPr>
              <a:t>Ђурђевдан</a:t>
            </a:r>
            <a:r>
              <a:rPr lang="ru-RU" sz="1100" dirty="0"/>
              <a:t>, у </a:t>
            </a:r>
            <a:r>
              <a:rPr lang="ru-RU" sz="1100" dirty="0">
                <a:hlinkClick r:id="rId3" tooltip="Пролеће"/>
              </a:rPr>
              <a:t>прољеће</a:t>
            </a:r>
            <a:r>
              <a:rPr lang="ru-RU" sz="1100" dirty="0"/>
              <a:t>, био је „хајдучки састанак“, а </a:t>
            </a:r>
            <a:r>
              <a:rPr lang="ru-RU" sz="1100" dirty="0">
                <a:hlinkClick r:id="rId4" tooltip="Митровдан"/>
              </a:rPr>
              <a:t>Митровдан</a:t>
            </a:r>
            <a:r>
              <a:rPr lang="ru-RU" sz="1100" dirty="0"/>
              <a:t>, на </a:t>
            </a:r>
            <a:r>
              <a:rPr lang="ru-RU" sz="1100" dirty="0">
                <a:hlinkClick r:id="rId5" tooltip="Јесен"/>
              </a:rPr>
              <a:t>јесен</a:t>
            </a:r>
            <a:r>
              <a:rPr lang="ru-RU" sz="1100" dirty="0"/>
              <a:t>, „хајдучки растанак“, када су се хајдуци повлачили из шума, због зиме и остајали у кућама својих повјерљивих људи, јатака, углавном прерушени у слуге. Јатаци су живели у селима и варошима и набављали храну за хајдуке и чували их у својим кућама у случајевима великих неприлика. Хајдуци су заузврат њима помагали и доносили им део отетих добара. Кад би неки јатак издао хајдука, следила је тешка освета која се обично завршавала смрћу.</a:t>
            </a:r>
            <a:endParaRPr lang="en-US" sz="1100" dirty="0"/>
          </a:p>
        </p:txBody>
      </p:sp>
      <p:sp>
        <p:nvSpPr>
          <p:cNvPr id="4" name="Title 3"/>
          <p:cNvSpPr>
            <a:spLocks noGrp="1"/>
          </p:cNvSpPr>
          <p:nvPr>
            <p:ph type="title"/>
          </p:nvPr>
        </p:nvSpPr>
        <p:spPr/>
        <p:txBody>
          <a:bodyPr/>
          <a:lstStyle/>
          <a:p>
            <a:r>
              <a:rPr lang="sr-Cyrl-RS" sz="2400" b="0" dirty="0"/>
              <a:t>Јатаци</a:t>
            </a:r>
            <a:br>
              <a:rPr lang="sr-Cyrl-RS" sz="2400" b="0" dirty="0"/>
            </a:br>
            <a:endParaRPr lang="en-US" sz="2400" dirty="0"/>
          </a:p>
        </p:txBody>
      </p:sp>
      <p:pic>
        <p:nvPicPr>
          <p:cNvPr id="3074" name="Picture 2" descr="C:\Users\ucenik2.DS\Desktop\hboszormeny_tancoloh_03_sm.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544" y="476672"/>
            <a:ext cx="6264695" cy="5688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45667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31</TotalTime>
  <Words>45</Words>
  <Application>Microsoft Office PowerPoint</Application>
  <PresentationFormat>On-screen Show (4:3)</PresentationFormat>
  <Paragraphs>10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Paper</vt:lpstr>
      <vt:lpstr>PowerPoint Presentation</vt:lpstr>
      <vt:lpstr>Хајдуци су се одметали у шуме, одакле су нападали Турке и узимали плен. Били су организовани у хајдучке дружине, на чијем челу се налазио харамбаша (арамбаша), који је носио скупоцјеније одијело и најчешће је биран због своје старости или умјештва. Хајдучки покрет назива се хајдучијом или хајдуковањем. Међу хајдуцима је била честа појава братимљења.</vt:lpstr>
      <vt:lpstr>Постанак хајдука </vt:lpstr>
      <vt:lpstr>ЗНАЧАЈНИ ХАЈДУЦИ</vt:lpstr>
      <vt:lpstr>Улога хајдука </vt:lpstr>
      <vt:lpstr>Јатаци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ucenik2</dc:creator>
  <cp:lastModifiedBy>ucenik2</cp:lastModifiedBy>
  <cp:revision>4</cp:revision>
  <dcterms:created xsi:type="dcterms:W3CDTF">2016-11-17T17:41:08Z</dcterms:created>
  <dcterms:modified xsi:type="dcterms:W3CDTF">2016-11-17T18:12:52Z</dcterms:modified>
</cp:coreProperties>
</file>